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65" r:id="rId2"/>
    <p:sldId id="262" r:id="rId3"/>
    <p:sldId id="263" r:id="rId4"/>
    <p:sldId id="256" r:id="rId5"/>
    <p:sldId id="258" r:id="rId6"/>
    <p:sldId id="266" r:id="rId7"/>
    <p:sldId id="257" r:id="rId8"/>
    <p:sldId id="259" r:id="rId9"/>
    <p:sldId id="267" r:id="rId10"/>
    <p:sldId id="260" r:id="rId11"/>
    <p:sldId id="261" r:id="rId12"/>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913" autoAdjust="0"/>
  </p:normalViewPr>
  <p:slideViewPr>
    <p:cSldViewPr>
      <p:cViewPr varScale="1">
        <p:scale>
          <a:sx n="84" d="100"/>
          <a:sy n="84" d="100"/>
        </p:scale>
        <p:origin x="2394"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sz="quarter" idx="1"/>
          </p:nvPr>
        </p:nvSpPr>
        <p:spPr>
          <a:xfrm>
            <a:off x="3936768" y="0"/>
            <a:ext cx="3011699" cy="461804"/>
          </a:xfrm>
          <a:prstGeom prst="rect">
            <a:avLst/>
          </a:prstGeom>
        </p:spPr>
        <p:txBody>
          <a:bodyPr vert="horz" lIns="92492" tIns="46246" rIns="92492" bIns="46246" rtlCol="0"/>
          <a:lstStyle>
            <a:lvl1pPr algn="r">
              <a:defRPr sz="1200"/>
            </a:lvl1pPr>
          </a:lstStyle>
          <a:p>
            <a:fld id="{DE52CC9A-489C-4B01-91A1-6FB6A409464B}" type="datetimeFigureOut">
              <a:rPr lang="en-US" smtClean="0"/>
              <a:t>2/27/2019</a:t>
            </a:fld>
            <a:endParaRPr lang="en-US"/>
          </a:p>
        </p:txBody>
      </p:sp>
      <p:sp>
        <p:nvSpPr>
          <p:cNvPr id="4" name="Footer Placeholder 3"/>
          <p:cNvSpPr>
            <a:spLocks noGrp="1"/>
          </p:cNvSpPr>
          <p:nvPr>
            <p:ph type="ftr" sz="quarter" idx="2"/>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p:cNvSpPr>
            <a:spLocks noGrp="1"/>
          </p:cNvSpPr>
          <p:nvPr>
            <p:ph type="sldNum" sz="quarter" idx="3"/>
          </p:nvPr>
        </p:nvSpPr>
        <p:spPr>
          <a:xfrm>
            <a:off x="3936768" y="8772668"/>
            <a:ext cx="3011699" cy="461804"/>
          </a:xfrm>
          <a:prstGeom prst="rect">
            <a:avLst/>
          </a:prstGeom>
        </p:spPr>
        <p:txBody>
          <a:bodyPr vert="horz" lIns="92492" tIns="46246" rIns="92492" bIns="46246" rtlCol="0" anchor="b"/>
          <a:lstStyle>
            <a:lvl1pPr algn="r">
              <a:defRPr sz="1200"/>
            </a:lvl1pPr>
          </a:lstStyle>
          <a:p>
            <a:fld id="{AA5EAD9B-0C08-45AF-894F-D0F5D60F9FF8}" type="slidenum">
              <a:rPr lang="en-US" smtClean="0"/>
              <a:t>‹#›</a:t>
            </a:fld>
            <a:endParaRPr lang="en-US"/>
          </a:p>
        </p:txBody>
      </p:sp>
    </p:spTree>
    <p:extLst>
      <p:ext uri="{BB962C8B-B14F-4D97-AF65-F5344CB8AC3E}">
        <p14:creationId xmlns:p14="http://schemas.microsoft.com/office/powerpoint/2010/main" val="34260304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37000" y="0"/>
            <a:ext cx="3011488" cy="463550"/>
          </a:xfrm>
          <a:prstGeom prst="rect">
            <a:avLst/>
          </a:prstGeom>
        </p:spPr>
        <p:txBody>
          <a:bodyPr vert="horz" lIns="91440" tIns="45720" rIns="91440" bIns="45720" rtlCol="0"/>
          <a:lstStyle>
            <a:lvl1pPr algn="r">
              <a:defRPr sz="1200"/>
            </a:lvl1pPr>
          </a:lstStyle>
          <a:p>
            <a:fld id="{BB658A6E-F51A-4C8B-8F2E-19432A07FDEB}" type="datetimeFigureOut">
              <a:rPr lang="en-US" smtClean="0"/>
              <a:t>2/27/2019</a:t>
            </a:fld>
            <a:endParaRPr lang="en-US"/>
          </a:p>
        </p:txBody>
      </p:sp>
      <p:sp>
        <p:nvSpPr>
          <p:cNvPr id="4" name="Slide Image Placeholder 3"/>
          <p:cNvSpPr>
            <a:spLocks noGrp="1" noRot="1" noChangeAspect="1"/>
          </p:cNvSpPr>
          <p:nvPr>
            <p:ph type="sldImg" idx="2"/>
          </p:nvPr>
        </p:nvSpPr>
        <p:spPr>
          <a:xfrm>
            <a:off x="1397000" y="1154113"/>
            <a:ext cx="4156075" cy="31178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5325" y="4445000"/>
            <a:ext cx="5559425" cy="3636963"/>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37000" y="8772525"/>
            <a:ext cx="3011488" cy="463550"/>
          </a:xfrm>
          <a:prstGeom prst="rect">
            <a:avLst/>
          </a:prstGeom>
        </p:spPr>
        <p:txBody>
          <a:bodyPr vert="horz" lIns="91440" tIns="45720" rIns="91440" bIns="45720" rtlCol="0" anchor="b"/>
          <a:lstStyle>
            <a:lvl1pPr algn="r">
              <a:defRPr sz="1200"/>
            </a:lvl1pPr>
          </a:lstStyle>
          <a:p>
            <a:fld id="{B0BF25AE-E530-404B-AA65-B0D77F4C9E9E}" type="slidenum">
              <a:rPr lang="en-US" smtClean="0"/>
              <a:t>‹#›</a:t>
            </a:fld>
            <a:endParaRPr lang="en-US"/>
          </a:p>
        </p:txBody>
      </p:sp>
    </p:spTree>
    <p:extLst>
      <p:ext uri="{BB962C8B-B14F-4D97-AF65-F5344CB8AC3E}">
        <p14:creationId xmlns:p14="http://schemas.microsoft.com/office/powerpoint/2010/main" val="23000908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Christians will say that they wholeheartedly believe and have even memorized the first verse you see.</a:t>
            </a:r>
          </a:p>
          <a:p>
            <a:r>
              <a:rPr lang="en-US" dirty="0"/>
              <a:t>But have serious reservations about saying the same for the second…</a:t>
            </a:r>
          </a:p>
          <a:p>
            <a:r>
              <a:rPr lang="en-US" dirty="0"/>
              <a:t>But John (the same John as the one above) also wrote: “In the beginning was the Word, and the Word was with God, and the Word was God.  He was in the beginning with God.  All things were made through Him, and without Him nothing was made that was made.  In Him was life, and the life was the light of men.  And the light shines in the darkness, and the darkness did not comprehend it.”</a:t>
            </a:r>
          </a:p>
          <a:p>
            <a:endParaRPr lang="en-US" dirty="0"/>
          </a:p>
          <a:p>
            <a:r>
              <a:rPr lang="en-US" dirty="0"/>
              <a:t>So, did God create everything or did everything come from nothing?</a:t>
            </a:r>
          </a:p>
          <a:p>
            <a:endParaRPr lang="en-US" dirty="0"/>
          </a:p>
          <a:p>
            <a:r>
              <a:rPr lang="en-US" dirty="0"/>
              <a:t>Big question.  Does it matter?  Yes.  It matters because the Bible is not a book.  </a:t>
            </a:r>
          </a:p>
          <a:p>
            <a:r>
              <a:rPr lang="en-US" dirty="0"/>
              <a:t>It is a collection of books, all of which claim to have been breathed out by God.  </a:t>
            </a:r>
          </a:p>
          <a:p>
            <a:r>
              <a:rPr lang="en-US" dirty="0"/>
              <a:t>So, if God did give us these books and they are incorrect or misleading, then what does that say about God?</a:t>
            </a:r>
          </a:p>
          <a:p>
            <a:r>
              <a:rPr lang="en-US" dirty="0"/>
              <a:t>If God didn’t give us these books, then from where does their authority come?</a:t>
            </a:r>
          </a:p>
          <a:p>
            <a:endParaRPr lang="en-US" dirty="0"/>
          </a:p>
          <a:p>
            <a:r>
              <a:rPr lang="en-US" dirty="0"/>
              <a:t>Genesis matters because every book of the Bible matters.  Can Genesis be trusted in the light of modern science?  Great question, let’s look into that a little more.</a:t>
            </a:r>
          </a:p>
          <a:p>
            <a:endParaRPr lang="en-US" dirty="0"/>
          </a:p>
          <a:p>
            <a:endParaRPr lang="en-US" dirty="0"/>
          </a:p>
        </p:txBody>
      </p:sp>
      <p:sp>
        <p:nvSpPr>
          <p:cNvPr id="4" name="Slide Number Placeholder 3"/>
          <p:cNvSpPr>
            <a:spLocks noGrp="1"/>
          </p:cNvSpPr>
          <p:nvPr>
            <p:ph type="sldNum" sz="quarter" idx="5"/>
          </p:nvPr>
        </p:nvSpPr>
        <p:spPr/>
        <p:txBody>
          <a:bodyPr/>
          <a:lstStyle/>
          <a:p>
            <a:fld id="{B0BF25AE-E530-404B-AA65-B0D77F4C9E9E}" type="slidenum">
              <a:rPr lang="en-US" smtClean="0"/>
              <a:t>1</a:t>
            </a:fld>
            <a:endParaRPr lang="en-US"/>
          </a:p>
        </p:txBody>
      </p:sp>
    </p:spTree>
    <p:extLst>
      <p:ext uri="{BB962C8B-B14F-4D97-AF65-F5344CB8AC3E}">
        <p14:creationId xmlns:p14="http://schemas.microsoft.com/office/powerpoint/2010/main" val="41091682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Charles Darwin wrote a book.  It was wildly popular.</a:t>
            </a:r>
          </a:p>
        </p:txBody>
      </p:sp>
      <p:sp>
        <p:nvSpPr>
          <p:cNvPr id="4" name="Slide Number Placeholder 3"/>
          <p:cNvSpPr>
            <a:spLocks noGrp="1"/>
          </p:cNvSpPr>
          <p:nvPr>
            <p:ph type="sldNum" sz="quarter" idx="5"/>
          </p:nvPr>
        </p:nvSpPr>
        <p:spPr/>
        <p:txBody>
          <a:bodyPr/>
          <a:lstStyle/>
          <a:p>
            <a:fld id="{B0BF25AE-E530-404B-AA65-B0D77F4C9E9E}" type="slidenum">
              <a:rPr lang="en-US" smtClean="0"/>
              <a:t>2</a:t>
            </a:fld>
            <a:endParaRPr lang="en-US"/>
          </a:p>
        </p:txBody>
      </p:sp>
    </p:spTree>
    <p:extLst>
      <p:ext uri="{BB962C8B-B14F-4D97-AF65-F5344CB8AC3E}">
        <p14:creationId xmlns:p14="http://schemas.microsoft.com/office/powerpoint/2010/main" val="41801982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idea of deep time was actually proposed by Scottish Geologist John Hutton over 100 years before Darwin.  Darwin read a book on the subject by Charles Lyell, another Scottish Geologist, before coming up with his theory.</a:t>
            </a:r>
          </a:p>
          <a:p>
            <a:r>
              <a:rPr lang="en-US" dirty="0"/>
              <a:t>But Darwin’s book was picked up by the non-scientific community and became a culture changing springboard for the hearts and minds of people around the world to jump into the pool of atheism.</a:t>
            </a:r>
          </a:p>
          <a:p>
            <a:r>
              <a:rPr lang="en-US" dirty="0"/>
              <a:t>Atheism is a worldview that believes that there is no God.  Not to be confused with “not believing in God”.  Not believing in God is a position of ignorance, while believing that there is no God is a position or stance against God’s existence based on a particular interpretation of evidence or information.  It is not scientific, as many claim, it is a faith based system of beliefs.  Because it is not rational or repeatable, nor is it observable.</a:t>
            </a:r>
          </a:p>
        </p:txBody>
      </p:sp>
      <p:sp>
        <p:nvSpPr>
          <p:cNvPr id="4" name="Slide Number Placeholder 3"/>
          <p:cNvSpPr>
            <a:spLocks noGrp="1"/>
          </p:cNvSpPr>
          <p:nvPr>
            <p:ph type="sldNum" sz="quarter" idx="5"/>
          </p:nvPr>
        </p:nvSpPr>
        <p:spPr/>
        <p:txBody>
          <a:bodyPr/>
          <a:lstStyle/>
          <a:p>
            <a:fld id="{B0BF25AE-E530-404B-AA65-B0D77F4C9E9E}" type="slidenum">
              <a:rPr lang="en-US" smtClean="0"/>
              <a:t>3</a:t>
            </a:fld>
            <a:endParaRPr lang="en-US"/>
          </a:p>
        </p:txBody>
      </p:sp>
    </p:spTree>
    <p:extLst>
      <p:ext uri="{BB962C8B-B14F-4D97-AF65-F5344CB8AC3E}">
        <p14:creationId xmlns:p14="http://schemas.microsoft.com/office/powerpoint/2010/main" val="1448807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Hubble defined science as an exploration.  Historical Science can’t be explored.  It is based on assumptions shaped by one’s own expectations and worldview.</a:t>
            </a:r>
          </a:p>
        </p:txBody>
      </p:sp>
      <p:sp>
        <p:nvSpPr>
          <p:cNvPr id="4" name="Slide Number Placeholder 3"/>
          <p:cNvSpPr>
            <a:spLocks noGrp="1"/>
          </p:cNvSpPr>
          <p:nvPr>
            <p:ph type="sldNum" sz="quarter" idx="5"/>
          </p:nvPr>
        </p:nvSpPr>
        <p:spPr/>
        <p:txBody>
          <a:bodyPr/>
          <a:lstStyle/>
          <a:p>
            <a:fld id="{B0BF25AE-E530-404B-AA65-B0D77F4C9E9E}" type="slidenum">
              <a:rPr lang="en-US" smtClean="0"/>
              <a:t>4</a:t>
            </a:fld>
            <a:endParaRPr lang="en-US"/>
          </a:p>
        </p:txBody>
      </p:sp>
    </p:spTree>
    <p:extLst>
      <p:ext uri="{BB962C8B-B14F-4D97-AF65-F5344CB8AC3E}">
        <p14:creationId xmlns:p14="http://schemas.microsoft.com/office/powerpoint/2010/main" val="22991781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Einstein’s famous theory states that Time, Space, and Matter are relative to one another, in other words they depend upon one another, so without 1 of them, the other 2 can’t exist.</a:t>
            </a:r>
          </a:p>
          <a:p>
            <a:r>
              <a:rPr lang="en-US" dirty="0"/>
              <a:t>So all 3 came into existence at the same moment: this point of singularity is creation.  The other option is that the universe is eternal.  But the 1</a:t>
            </a:r>
            <a:r>
              <a:rPr lang="en-US" baseline="30000" dirty="0"/>
              <a:t>st</a:t>
            </a:r>
            <a:r>
              <a:rPr lang="en-US" dirty="0"/>
              <a:t> and 2</a:t>
            </a:r>
            <a:r>
              <a:rPr lang="en-US" baseline="30000" dirty="0"/>
              <a:t>nd</a:t>
            </a:r>
            <a:r>
              <a:rPr lang="en-US" dirty="0"/>
              <a:t> Laws of Thermodynamics make this an impossibility.  Thus, Einstein came up with the Static Universe Theory.</a:t>
            </a:r>
          </a:p>
        </p:txBody>
      </p:sp>
      <p:sp>
        <p:nvSpPr>
          <p:cNvPr id="4" name="Slide Number Placeholder 3"/>
          <p:cNvSpPr>
            <a:spLocks noGrp="1"/>
          </p:cNvSpPr>
          <p:nvPr>
            <p:ph type="sldNum" sz="quarter" idx="5"/>
          </p:nvPr>
        </p:nvSpPr>
        <p:spPr/>
        <p:txBody>
          <a:bodyPr/>
          <a:lstStyle/>
          <a:p>
            <a:fld id="{B0BF25AE-E530-404B-AA65-B0D77F4C9E9E}" type="slidenum">
              <a:rPr lang="en-US" smtClean="0"/>
              <a:t>5</a:t>
            </a:fld>
            <a:endParaRPr lang="en-US"/>
          </a:p>
        </p:txBody>
      </p:sp>
    </p:spTree>
    <p:extLst>
      <p:ext uri="{BB962C8B-B14F-4D97-AF65-F5344CB8AC3E}">
        <p14:creationId xmlns:p14="http://schemas.microsoft.com/office/powerpoint/2010/main" val="11259992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Stephen Hawking worked for years n his collapsing-arc project in which he used mathematics and physics to prove that if the universe is expanding then going back in time would make it shrink or collapse to the point where you would eventually reach a point of ZERO SPACE, which would not allow for matter to exist, nor for time to exist if these are all relative.</a:t>
            </a:r>
          </a:p>
        </p:txBody>
      </p:sp>
      <p:sp>
        <p:nvSpPr>
          <p:cNvPr id="4" name="Slide Number Placeholder 3"/>
          <p:cNvSpPr>
            <a:spLocks noGrp="1"/>
          </p:cNvSpPr>
          <p:nvPr>
            <p:ph type="sldNum" sz="quarter" idx="5"/>
          </p:nvPr>
        </p:nvSpPr>
        <p:spPr/>
        <p:txBody>
          <a:bodyPr/>
          <a:lstStyle/>
          <a:p>
            <a:fld id="{B0BF25AE-E530-404B-AA65-B0D77F4C9E9E}" type="slidenum">
              <a:rPr lang="en-US" smtClean="0"/>
              <a:t>6</a:t>
            </a:fld>
            <a:endParaRPr lang="en-US"/>
          </a:p>
        </p:txBody>
      </p:sp>
    </p:spTree>
    <p:extLst>
      <p:ext uri="{BB962C8B-B14F-4D97-AF65-F5344CB8AC3E}">
        <p14:creationId xmlns:p14="http://schemas.microsoft.com/office/powerpoint/2010/main" val="24990130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Edwin Hubble took Einstein into his observatory and Einstein looked through a </a:t>
            </a:r>
            <a:r>
              <a:rPr lang="en-US" dirty="0" err="1"/>
              <a:t>hubble</a:t>
            </a:r>
            <a:r>
              <a:rPr lang="en-US" dirty="0"/>
              <a:t> telescope and saw evidence of an expanding universe and said, “I now see a need for a beginning.”</a:t>
            </a:r>
          </a:p>
          <a:p>
            <a:endParaRPr lang="en-US" dirty="0"/>
          </a:p>
          <a:p>
            <a:r>
              <a:rPr lang="en-US" dirty="0"/>
              <a:t>But when, and where, and how did it all begin?</a:t>
            </a:r>
          </a:p>
        </p:txBody>
      </p:sp>
      <p:sp>
        <p:nvSpPr>
          <p:cNvPr id="4" name="Slide Number Placeholder 3"/>
          <p:cNvSpPr>
            <a:spLocks noGrp="1"/>
          </p:cNvSpPr>
          <p:nvPr>
            <p:ph type="sldNum" sz="quarter" idx="5"/>
          </p:nvPr>
        </p:nvSpPr>
        <p:spPr/>
        <p:txBody>
          <a:bodyPr/>
          <a:lstStyle/>
          <a:p>
            <a:fld id="{B0BF25AE-E530-404B-AA65-B0D77F4C9E9E}" type="slidenum">
              <a:rPr lang="en-US" smtClean="0"/>
              <a:t>7</a:t>
            </a:fld>
            <a:endParaRPr lang="en-US"/>
          </a:p>
        </p:txBody>
      </p:sp>
    </p:spTree>
    <p:extLst>
      <p:ext uri="{BB962C8B-B14F-4D97-AF65-F5344CB8AC3E}">
        <p14:creationId xmlns:p14="http://schemas.microsoft.com/office/powerpoint/2010/main" val="3251346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modern scientists would have you to believe that they can explain creation without God, but they can’t.  Honest scientists, even those who don’t believe in God, will tell you that there must have been a supernatural event at some point in history.  Thus, Genesis 1 and John 1…</a:t>
            </a:r>
          </a:p>
          <a:p>
            <a:endParaRPr lang="en-US" dirty="0"/>
          </a:p>
          <a:p>
            <a:r>
              <a:rPr lang="en-US" dirty="0"/>
              <a:t>The universe could not possibly exist without a powerful, transcendent, intelligent creator deciding to act.  </a:t>
            </a:r>
          </a:p>
          <a:p>
            <a:r>
              <a:rPr lang="en-US" dirty="0"/>
              <a:t>So, does science prove the Bible is true?  No, scientific study has guided the process by which we have scientific or physical laws known as Physics.  These Laws prove that the Universe has a supernatural origin.  This is explained in the Bible… and no where else.</a:t>
            </a:r>
          </a:p>
          <a:p>
            <a:endParaRPr lang="en-US" dirty="0"/>
          </a:p>
          <a:p>
            <a:r>
              <a:rPr lang="en-US" dirty="0"/>
              <a:t>So, what about Darwin’s theory of the origin of species?  It is pure speculation and it leaves out the most important aspect of the question.  It just skips right over it as if it didn’t matter…  The origin of LIFE.</a:t>
            </a:r>
          </a:p>
          <a:p>
            <a:endParaRPr lang="en-US" dirty="0"/>
          </a:p>
          <a:p>
            <a:r>
              <a:rPr lang="en-US" dirty="0"/>
              <a:t>Most people don’t ask the question because they think they know the answer, but they don’t.  They have an illusion of knowledge, which keeps them from true knowledge.</a:t>
            </a:r>
          </a:p>
        </p:txBody>
      </p:sp>
      <p:sp>
        <p:nvSpPr>
          <p:cNvPr id="4" name="Slide Number Placeholder 3"/>
          <p:cNvSpPr>
            <a:spLocks noGrp="1"/>
          </p:cNvSpPr>
          <p:nvPr>
            <p:ph type="sldNum" sz="quarter" idx="5"/>
          </p:nvPr>
        </p:nvSpPr>
        <p:spPr/>
        <p:txBody>
          <a:bodyPr/>
          <a:lstStyle/>
          <a:p>
            <a:fld id="{B0BF25AE-E530-404B-AA65-B0D77F4C9E9E}" type="slidenum">
              <a:rPr lang="en-US" smtClean="0"/>
              <a:t>8</a:t>
            </a:fld>
            <a:endParaRPr lang="en-US"/>
          </a:p>
        </p:txBody>
      </p:sp>
    </p:spTree>
    <p:extLst>
      <p:ext uri="{BB962C8B-B14F-4D97-AF65-F5344CB8AC3E}">
        <p14:creationId xmlns:p14="http://schemas.microsoft.com/office/powerpoint/2010/main" val="31113571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Miller-Urey Experiment – 1953  An explanation of how compounds could have formed millions of years ago.  Leading to more and more complex compounds such as amino acids, proteins, RNA, DNA, and eventually living organisms.</a:t>
            </a:r>
          </a:p>
          <a:p>
            <a:endParaRPr lang="en-US" dirty="0"/>
          </a:p>
          <a:p>
            <a:r>
              <a:rPr lang="en-US" dirty="0"/>
              <a:t>Problems: According to Scott M. </a:t>
            </a:r>
            <a:r>
              <a:rPr lang="en-US" dirty="0" err="1"/>
              <a:t>Huse</a:t>
            </a:r>
            <a:r>
              <a:rPr lang="en-US" dirty="0"/>
              <a:t>, Ph.D.’s “The Collapse of Evolution,” page 153:</a:t>
            </a:r>
          </a:p>
          <a:p>
            <a:endParaRPr lang="en-US" dirty="0"/>
          </a:p>
          <a:p>
            <a:pPr lvl="1"/>
            <a:r>
              <a:rPr lang="en-US" i="1" dirty="0"/>
              <a:t>1. The concentrations of methane and ammonia were carefully selected to ensure the production of organic molecules. There is no evidence to suggest the Earth’s atmosphere was so characterized.</a:t>
            </a:r>
          </a:p>
          <a:p>
            <a:pPr lvl="1"/>
            <a:endParaRPr lang="en-US" i="1" dirty="0"/>
          </a:p>
          <a:p>
            <a:pPr lvl="1"/>
            <a:r>
              <a:rPr lang="en-US" i="1" dirty="0"/>
              <a:t>2. There is no evidence to indicate the Earth’s early atmosphere was reducing. There is, however, considerable evidence to suggest the Earth had an oxidizing atmosphere during most, if not all, of its history.</a:t>
            </a:r>
          </a:p>
          <a:p>
            <a:pPr lvl="1"/>
            <a:endParaRPr lang="en-US" i="1" dirty="0"/>
          </a:p>
          <a:p>
            <a:pPr lvl="1"/>
            <a:r>
              <a:rPr lang="en-US" i="1" dirty="0"/>
              <a:t>3. A methane-ammonia-reducing atmosphere would be fatal to life-forms.</a:t>
            </a:r>
          </a:p>
          <a:p>
            <a:pPr lvl="1"/>
            <a:endParaRPr lang="en-US" i="1" dirty="0"/>
          </a:p>
          <a:p>
            <a:pPr lvl="1"/>
            <a:r>
              <a:rPr lang="en-US" i="1" dirty="0"/>
              <a:t>4. The simulation of lightning by mild spark discharges is unrealistic. Actual lightning would have destroyed any organics that may have been present.</a:t>
            </a:r>
          </a:p>
          <a:p>
            <a:pPr lvl="1"/>
            <a:endParaRPr lang="en-US" i="1" dirty="0"/>
          </a:p>
          <a:p>
            <a:pPr lvl="1"/>
            <a:r>
              <a:rPr lang="en-US" i="1" dirty="0"/>
              <a:t>5. The molecules produced in the Miller-Urey apparatus would react detrimentally to life forms that were trying to evolve. Chemically, they would destroy all hope of producing life.</a:t>
            </a:r>
          </a:p>
          <a:p>
            <a:endParaRPr lang="en-US" dirty="0"/>
          </a:p>
          <a:p>
            <a:r>
              <a:rPr lang="en-US" dirty="0"/>
              <a:t>The other problems with the experiment are as follows:</a:t>
            </a:r>
          </a:p>
          <a:p>
            <a:r>
              <a:rPr lang="en-US" dirty="0"/>
              <a:t>1. They cheated. They designed the apparatus to separate amino acids from the mix once they were formed. If they hadn’t done that as soon as an amino acid was formed, the next electrical spark may have rearranged the atoms into some other form.</a:t>
            </a:r>
          </a:p>
          <a:p>
            <a:endParaRPr lang="en-US" dirty="0"/>
          </a:p>
          <a:p>
            <a:r>
              <a:rPr lang="en-US" dirty="0"/>
              <a:t>2. The amino acids they did produce were half left-handed and half right-handed, just like you would expect from a random process like electrical sparks in a gas mixture. The trouble is, only left-handed amino acids are used in organisms.</a:t>
            </a:r>
          </a:p>
          <a:p>
            <a:endParaRPr lang="en-US" dirty="0"/>
          </a:p>
          <a:p>
            <a:r>
              <a:rPr lang="en-US" dirty="0"/>
              <a:t>3. Additional molecules were formed other than amino acids. Namely, formaldehyde and cyanide, which are destructive to life.</a:t>
            </a:r>
          </a:p>
          <a:p>
            <a:endParaRPr lang="en-US" dirty="0"/>
          </a:p>
          <a:p>
            <a:r>
              <a:rPr lang="en-US" dirty="0"/>
              <a:t>So, the origin of life is a tough question in the absence of Genesis 2:7.</a:t>
            </a:r>
          </a:p>
          <a:p>
            <a:endParaRPr lang="en-US" dirty="0"/>
          </a:p>
          <a:p>
            <a:r>
              <a:rPr lang="en-US" dirty="0"/>
              <a:t>More problems has come up as we have learned more about DNA as well.</a:t>
            </a:r>
          </a:p>
        </p:txBody>
      </p:sp>
      <p:sp>
        <p:nvSpPr>
          <p:cNvPr id="4" name="Slide Number Placeholder 3"/>
          <p:cNvSpPr>
            <a:spLocks noGrp="1"/>
          </p:cNvSpPr>
          <p:nvPr>
            <p:ph type="sldNum" sz="quarter" idx="5"/>
          </p:nvPr>
        </p:nvSpPr>
        <p:spPr/>
        <p:txBody>
          <a:bodyPr/>
          <a:lstStyle/>
          <a:p>
            <a:fld id="{B0BF25AE-E530-404B-AA65-B0D77F4C9E9E}" type="slidenum">
              <a:rPr lang="en-US" smtClean="0"/>
              <a:t>9</a:t>
            </a:fld>
            <a:endParaRPr lang="en-US"/>
          </a:p>
        </p:txBody>
      </p:sp>
    </p:spTree>
    <p:extLst>
      <p:ext uri="{BB962C8B-B14F-4D97-AF65-F5344CB8AC3E}">
        <p14:creationId xmlns:p14="http://schemas.microsoft.com/office/powerpoint/2010/main" val="14472336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happened before Miller-Urey but the information was still very limited at the time.</a:t>
            </a:r>
          </a:p>
        </p:txBody>
      </p:sp>
      <p:sp>
        <p:nvSpPr>
          <p:cNvPr id="4" name="Slide Number Placeholder 3"/>
          <p:cNvSpPr>
            <a:spLocks noGrp="1"/>
          </p:cNvSpPr>
          <p:nvPr>
            <p:ph type="sldNum" sz="quarter" idx="5"/>
          </p:nvPr>
        </p:nvSpPr>
        <p:spPr/>
        <p:txBody>
          <a:bodyPr/>
          <a:lstStyle/>
          <a:p>
            <a:fld id="{B0BF25AE-E530-404B-AA65-B0D77F4C9E9E}" type="slidenum">
              <a:rPr lang="en-US" smtClean="0"/>
              <a:t>10</a:t>
            </a:fld>
            <a:endParaRPr lang="en-US"/>
          </a:p>
        </p:txBody>
      </p:sp>
    </p:spTree>
    <p:extLst>
      <p:ext uri="{BB962C8B-B14F-4D97-AF65-F5344CB8AC3E}">
        <p14:creationId xmlns:p14="http://schemas.microsoft.com/office/powerpoint/2010/main" val="19190619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DNA is an incredibly complex arrangement of nucleobases in a double helix formation which carries the information necessary for all forms of life.</a:t>
            </a:r>
          </a:p>
          <a:p>
            <a:r>
              <a:rPr lang="en-US" dirty="0"/>
              <a:t>Guanine only bonds with cytosine, and thymine only bonds with adenine.  Yet all of the information used in your development is written with these nucleobases in your particular DNA.</a:t>
            </a:r>
          </a:p>
          <a:p>
            <a:endParaRPr lang="en-US" dirty="0"/>
          </a:p>
          <a:p>
            <a:r>
              <a:rPr lang="en-US" dirty="0"/>
              <a:t>Life is way more complicated and DNA far more complex than we ever thought back in the 50’s and we still don’t know everything about it.  To imagine this developed over time by natural processes is akin to believing that a dead man locked in an airtight capsule could write all the works of Shakespeare without a writing utensil, paper, or  the existence of language.  It is impossible, regardless of how much time you allow for it to happen.</a:t>
            </a:r>
          </a:p>
          <a:p>
            <a:endParaRPr lang="en-US" dirty="0"/>
          </a:p>
          <a:p>
            <a:r>
              <a:rPr lang="en-US" dirty="0"/>
              <a:t>The amount and type of information communicated through DNA must have an intelligent author.</a:t>
            </a:r>
          </a:p>
          <a:p>
            <a:endParaRPr lang="en-US" dirty="0"/>
          </a:p>
          <a:p>
            <a:r>
              <a:rPr lang="en-US" dirty="0"/>
              <a:t>So, does science prove the Bible is true?  No, scientific study has guided the process by which we have scientific or physical laws, known as Biology.  These Laws prove that Life has a supernatural origin. </a:t>
            </a:r>
          </a:p>
          <a:p>
            <a:endParaRPr lang="en-US" dirty="0"/>
          </a:p>
          <a:p>
            <a:r>
              <a:rPr lang="en-US" dirty="0"/>
              <a:t>Thus, we need to look at things in a different way.  We can’t always understand the past by examining the present.  Sometimes we must trust eyewitness accounts of what happened.  This is the case with the origin of the universe and the origin of life.</a:t>
            </a:r>
          </a:p>
          <a:p>
            <a:endParaRPr lang="en-US" dirty="0"/>
          </a:p>
          <a:p>
            <a:r>
              <a:rPr lang="en-US" dirty="0"/>
              <a:t>There was only one eyewitness to these events:  God.</a:t>
            </a:r>
          </a:p>
          <a:p>
            <a:endParaRPr lang="en-US" dirty="0"/>
          </a:p>
          <a:p>
            <a:r>
              <a:rPr lang="en-US" dirty="0"/>
              <a:t>Genesis 1 &amp; 2, John 1, as well as Job, Exodus, Psalms, Isaiah, etc. tell us that what Paul wrote in Romans 1:18-23.</a:t>
            </a:r>
          </a:p>
          <a:p>
            <a:endParaRPr lang="en-US" dirty="0"/>
          </a:p>
          <a:p>
            <a:r>
              <a:rPr lang="en-US" dirty="0"/>
              <a:t>So, does Genesis matter?  Yes.  </a:t>
            </a:r>
          </a:p>
          <a:p>
            <a:r>
              <a:rPr lang="en-US" dirty="0"/>
              <a:t>Can I honestly and judiciously say that I believe it?  Yes.</a:t>
            </a:r>
          </a:p>
        </p:txBody>
      </p:sp>
      <p:sp>
        <p:nvSpPr>
          <p:cNvPr id="4" name="Slide Number Placeholder 3"/>
          <p:cNvSpPr>
            <a:spLocks noGrp="1"/>
          </p:cNvSpPr>
          <p:nvPr>
            <p:ph type="sldNum" sz="quarter" idx="5"/>
          </p:nvPr>
        </p:nvSpPr>
        <p:spPr/>
        <p:txBody>
          <a:bodyPr/>
          <a:lstStyle/>
          <a:p>
            <a:fld id="{B0BF25AE-E530-404B-AA65-B0D77F4C9E9E}" type="slidenum">
              <a:rPr lang="en-US" smtClean="0"/>
              <a:t>11</a:t>
            </a:fld>
            <a:endParaRPr lang="en-US"/>
          </a:p>
        </p:txBody>
      </p:sp>
    </p:spTree>
    <p:extLst>
      <p:ext uri="{BB962C8B-B14F-4D97-AF65-F5344CB8AC3E}">
        <p14:creationId xmlns:p14="http://schemas.microsoft.com/office/powerpoint/2010/main" val="3673259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9566F2C-7786-478F-AE72-B4D6A74C909E}" type="datetimeFigureOut">
              <a:rPr lang="en-US" smtClean="0"/>
              <a:t>2/27/2019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82897D-196D-40B6-A7CC-C2361D97ECD1}" type="slidenum">
              <a:rPr lang="en-US" smtClean="0"/>
              <a:t>‹#›</a:t>
            </a:fld>
            <a:endParaRPr lang="en-US"/>
          </a:p>
        </p:txBody>
      </p:sp>
    </p:spTree>
    <p:extLst>
      <p:ext uri="{BB962C8B-B14F-4D97-AF65-F5344CB8AC3E}">
        <p14:creationId xmlns:p14="http://schemas.microsoft.com/office/powerpoint/2010/main" val="3382569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9566F2C-7786-478F-AE72-B4D6A74C909E}" type="datetimeFigureOut">
              <a:rPr lang="en-US" smtClean="0"/>
              <a:t>2/27/2019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82897D-196D-40B6-A7CC-C2361D97ECD1}" type="slidenum">
              <a:rPr lang="en-US" smtClean="0"/>
              <a:t>‹#›</a:t>
            </a:fld>
            <a:endParaRPr lang="en-US"/>
          </a:p>
        </p:txBody>
      </p:sp>
    </p:spTree>
    <p:extLst>
      <p:ext uri="{BB962C8B-B14F-4D97-AF65-F5344CB8AC3E}">
        <p14:creationId xmlns:p14="http://schemas.microsoft.com/office/powerpoint/2010/main" val="919131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566F2C-7786-478F-AE72-B4D6A74C909E}" type="datetimeFigureOut">
              <a:rPr lang="en-US" smtClean="0"/>
              <a:t>2/27/2019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82897D-196D-40B6-A7CC-C2361D97ECD1}" type="slidenum">
              <a:rPr lang="en-US" smtClean="0"/>
              <a:t>‹#›</a:t>
            </a:fld>
            <a:endParaRPr lang="en-US"/>
          </a:p>
        </p:txBody>
      </p:sp>
    </p:spTree>
    <p:extLst>
      <p:ext uri="{BB962C8B-B14F-4D97-AF65-F5344CB8AC3E}">
        <p14:creationId xmlns:p14="http://schemas.microsoft.com/office/powerpoint/2010/main" val="2715816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9566F2C-7786-478F-AE72-B4D6A74C909E}" type="datetimeFigureOut">
              <a:rPr lang="en-US" smtClean="0"/>
              <a:t>2/27/2019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82897D-196D-40B6-A7CC-C2361D97ECD1}" type="slidenum">
              <a:rPr lang="en-US" smtClean="0"/>
              <a:t>‹#›</a:t>
            </a:fld>
            <a:endParaRPr lang="en-US"/>
          </a:p>
        </p:txBody>
      </p:sp>
    </p:spTree>
    <p:extLst>
      <p:ext uri="{BB962C8B-B14F-4D97-AF65-F5344CB8AC3E}">
        <p14:creationId xmlns:p14="http://schemas.microsoft.com/office/powerpoint/2010/main" val="2007888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9566F2C-7786-478F-AE72-B4D6A74C909E}" type="datetimeFigureOut">
              <a:rPr lang="en-US" smtClean="0"/>
              <a:t>2/27/2019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82897D-196D-40B6-A7CC-C2361D97ECD1}" type="slidenum">
              <a:rPr lang="en-US" smtClean="0"/>
              <a:t>‹#›</a:t>
            </a:fld>
            <a:endParaRPr lang="en-US"/>
          </a:p>
        </p:txBody>
      </p:sp>
    </p:spTree>
    <p:extLst>
      <p:ext uri="{BB962C8B-B14F-4D97-AF65-F5344CB8AC3E}">
        <p14:creationId xmlns:p14="http://schemas.microsoft.com/office/powerpoint/2010/main" val="2746391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9566F2C-7786-478F-AE72-B4D6A74C909E}" type="datetimeFigureOut">
              <a:rPr lang="en-US" smtClean="0"/>
              <a:t>2/27/2019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82897D-196D-40B6-A7CC-C2361D97ECD1}" type="slidenum">
              <a:rPr lang="en-US" smtClean="0"/>
              <a:t>‹#›</a:t>
            </a:fld>
            <a:endParaRPr lang="en-US"/>
          </a:p>
        </p:txBody>
      </p:sp>
    </p:spTree>
    <p:extLst>
      <p:ext uri="{BB962C8B-B14F-4D97-AF65-F5344CB8AC3E}">
        <p14:creationId xmlns:p14="http://schemas.microsoft.com/office/powerpoint/2010/main" val="2376356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566F2C-7786-478F-AE72-B4D6A74C909E}" type="datetimeFigureOut">
              <a:rPr lang="en-US" smtClean="0"/>
              <a:t>2/27/2019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82897D-196D-40B6-A7CC-C2361D97ECD1}" type="slidenum">
              <a:rPr lang="en-US" smtClean="0"/>
              <a:t>‹#›</a:t>
            </a:fld>
            <a:endParaRPr lang="en-US"/>
          </a:p>
        </p:txBody>
      </p:sp>
    </p:spTree>
    <p:extLst>
      <p:ext uri="{BB962C8B-B14F-4D97-AF65-F5344CB8AC3E}">
        <p14:creationId xmlns:p14="http://schemas.microsoft.com/office/powerpoint/2010/main" val="3792891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9566F2C-7786-478F-AE72-B4D6A74C909E}" type="datetimeFigureOut">
              <a:rPr lang="en-US" smtClean="0"/>
              <a:t>2/27/2019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82897D-196D-40B6-A7CC-C2361D97ECD1}" type="slidenum">
              <a:rPr lang="en-US" smtClean="0"/>
              <a:t>‹#›</a:t>
            </a:fld>
            <a:endParaRPr lang="en-US"/>
          </a:p>
        </p:txBody>
      </p:sp>
    </p:spTree>
    <p:extLst>
      <p:ext uri="{BB962C8B-B14F-4D97-AF65-F5344CB8AC3E}">
        <p14:creationId xmlns:p14="http://schemas.microsoft.com/office/powerpoint/2010/main" val="722356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9566F2C-7786-478F-AE72-B4D6A74C909E}" type="datetimeFigureOut">
              <a:rPr lang="en-US" smtClean="0"/>
              <a:t>2/27/2019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82897D-196D-40B6-A7CC-C2361D97ECD1}" type="slidenum">
              <a:rPr lang="en-US" smtClean="0"/>
              <a:t>‹#›</a:t>
            </a:fld>
            <a:endParaRPr lang="en-US"/>
          </a:p>
        </p:txBody>
      </p:sp>
    </p:spTree>
    <p:extLst>
      <p:ext uri="{BB962C8B-B14F-4D97-AF65-F5344CB8AC3E}">
        <p14:creationId xmlns:p14="http://schemas.microsoft.com/office/powerpoint/2010/main" val="2658121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9566F2C-7786-478F-AE72-B4D6A74C909E}" type="datetimeFigureOut">
              <a:rPr lang="en-US" smtClean="0"/>
              <a:t>2/27/2019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82897D-196D-40B6-A7CC-C2361D97ECD1}" type="slidenum">
              <a:rPr lang="en-US" smtClean="0"/>
              <a:t>‹#›</a:t>
            </a:fld>
            <a:endParaRPr lang="en-US"/>
          </a:p>
        </p:txBody>
      </p:sp>
    </p:spTree>
    <p:extLst>
      <p:ext uri="{BB962C8B-B14F-4D97-AF65-F5344CB8AC3E}">
        <p14:creationId xmlns:p14="http://schemas.microsoft.com/office/powerpoint/2010/main" val="1958822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9566F2C-7786-478F-AE72-B4D6A74C909E}" type="datetimeFigureOut">
              <a:rPr lang="en-US" smtClean="0"/>
              <a:t>2/27/2019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82897D-196D-40B6-A7CC-C2361D97ECD1}" type="slidenum">
              <a:rPr lang="en-US" smtClean="0"/>
              <a:t>‹#›</a:t>
            </a:fld>
            <a:endParaRPr lang="en-US"/>
          </a:p>
        </p:txBody>
      </p:sp>
    </p:spTree>
    <p:extLst>
      <p:ext uri="{BB962C8B-B14F-4D97-AF65-F5344CB8AC3E}">
        <p14:creationId xmlns:p14="http://schemas.microsoft.com/office/powerpoint/2010/main" val="693782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566F2C-7786-478F-AE72-B4D6A74C909E}" type="datetimeFigureOut">
              <a:rPr lang="en-US" smtClean="0"/>
              <a:t>2/27/2019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82897D-196D-40B6-A7CC-C2361D97ECD1}" type="slidenum">
              <a:rPr lang="en-US" smtClean="0"/>
              <a:t>‹#›</a:t>
            </a:fld>
            <a:endParaRPr lang="en-US"/>
          </a:p>
        </p:txBody>
      </p:sp>
    </p:spTree>
    <p:extLst>
      <p:ext uri="{BB962C8B-B14F-4D97-AF65-F5344CB8AC3E}">
        <p14:creationId xmlns:p14="http://schemas.microsoft.com/office/powerpoint/2010/main" val="21901335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0" y="304800"/>
            <a:ext cx="9144000" cy="6278642"/>
          </a:xfrm>
          <a:prstGeom prst="rect">
            <a:avLst/>
          </a:prstGeom>
          <a:noFill/>
        </p:spPr>
        <p:txBody>
          <a:bodyPr wrap="square" lIns="91440" tIns="45720" rIns="91440" bIns="45720">
            <a:spAutoFit/>
          </a:bodyPr>
          <a:lstStyle/>
          <a:p>
            <a:pPr algn="ctr"/>
            <a:r>
              <a:rPr lang="en-US" sz="48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rPr>
              <a:t>John 3:16 – </a:t>
            </a:r>
            <a:r>
              <a:rPr lang="en-US" sz="4800" b="0" cap="none" spc="0" dirty="0">
                <a:ln w="18415" cmpd="sng">
                  <a:noFill/>
                  <a:prstDash val="solid"/>
                </a:ln>
                <a:solidFill>
                  <a:srgbClr val="FF0000"/>
                </a:solidFill>
                <a:effectLst>
                  <a:outerShdw blurRad="63500" dir="3600000" algn="tl" rotWithShape="0">
                    <a:srgbClr val="000000">
                      <a:alpha val="70000"/>
                    </a:srgbClr>
                  </a:outerShdw>
                </a:effectLst>
              </a:rPr>
              <a:t>For God so loved the world, that He gave His only begotten Son, that whosoever believeth in Him should not perish, but have everlasting life.</a:t>
            </a:r>
          </a:p>
          <a:p>
            <a:pPr algn="ctr"/>
            <a:endParaRPr lang="en-US" sz="6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r>
              <a:rPr lang="en-US" sz="48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rPr>
              <a:t>Genesis 1:1 – In the beginning God created the heaven and the earth.</a:t>
            </a:r>
          </a:p>
        </p:txBody>
      </p:sp>
      <p:pic>
        <p:nvPicPr>
          <p:cNvPr id="3" name="Picture 2">
            <a:extLst>
              <a:ext uri="{FF2B5EF4-FFF2-40B4-BE49-F238E27FC236}">
                <a16:creationId xmlns:a16="http://schemas.microsoft.com/office/drawing/2014/main" id="{DD0DAE7D-5E83-47E7-8B64-EF8BAE315AC8}"/>
              </a:ext>
            </a:extLst>
          </p:cNvPr>
          <p:cNvPicPr/>
          <p:nvPr/>
        </p:nvPicPr>
        <p:blipFill>
          <a:blip r:embed="rId3" cstate="print">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077200" y="3200400"/>
            <a:ext cx="914400" cy="1905000"/>
          </a:xfrm>
          <a:prstGeom prst="rect">
            <a:avLst/>
          </a:prstGeom>
        </p:spPr>
      </p:pic>
    </p:spTree>
    <p:extLst>
      <p:ext uri="{BB962C8B-B14F-4D97-AF65-F5344CB8AC3E}">
        <p14:creationId xmlns:p14="http://schemas.microsoft.com/office/powerpoint/2010/main" val="1192757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http://static.guim.co.uk/sys-images/Media/Pix/pictures/2008/08/04/darwin460.jpg"/>
          <p:cNvPicPr>
            <a:picLocks noChangeAspect="1" noChangeArrowheads="1"/>
          </p:cNvPicPr>
          <p:nvPr/>
        </p:nvPicPr>
        <p:blipFill rotWithShape="1">
          <a:blip r:embed="rId3">
            <a:extLst>
              <a:ext uri="{28A0092B-C50C-407E-A947-70E740481C1C}">
                <a14:useLocalDpi xmlns:a14="http://schemas.microsoft.com/office/drawing/2010/main" val="0"/>
              </a:ext>
            </a:extLst>
          </a:blip>
          <a:srcRect l="19573"/>
          <a:stretch/>
        </p:blipFill>
        <p:spPr bwMode="auto">
          <a:xfrm>
            <a:off x="0" y="0"/>
            <a:ext cx="919286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http://thomaspradeu.com/wp-content/uploads/2011/11/Origin_of_Speci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6090" y="228600"/>
            <a:ext cx="2699309" cy="41148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30C8FC8E-3264-4DE7-B0EA-F471331D67C1}"/>
              </a:ext>
            </a:extLst>
          </p:cNvPr>
          <p:cNvPicPr/>
          <p:nvPr/>
        </p:nvPicPr>
        <p:blipFill>
          <a:blip r:embed="rId5" cstate="print">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254365" y="5219700"/>
            <a:ext cx="584835" cy="1333500"/>
          </a:xfrm>
          <a:prstGeom prst="rect">
            <a:avLst/>
          </a:prstGeom>
        </p:spPr>
      </p:pic>
    </p:spTree>
    <p:extLst>
      <p:ext uri="{BB962C8B-B14F-4D97-AF65-F5344CB8AC3E}">
        <p14:creationId xmlns:p14="http://schemas.microsoft.com/office/powerpoint/2010/main" val="35903900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06829"/>
            <a:ext cx="9144000" cy="6740307"/>
          </a:xfrm>
          <a:prstGeom prst="rect">
            <a:avLst/>
          </a:prstGeom>
          <a:noFill/>
        </p:spPr>
        <p:txBody>
          <a:bodyPr wrap="square" lIns="91440" tIns="45720" rIns="91440" bIns="45720">
            <a:spAutoFit/>
          </a:bodyPr>
          <a:lstStyle/>
          <a:p>
            <a:pPr algn="ctr"/>
            <a:r>
              <a:rPr lang="en-US" sz="7200" b="0" cap="none" spc="0" dirty="0">
                <a:ln w="18415" cmpd="sng">
                  <a:solidFill>
                    <a:schemeClr val="tx1"/>
                  </a:solidFill>
                  <a:prstDash val="solid"/>
                </a:ln>
                <a:solidFill>
                  <a:sysClr val="windowText" lastClr="000000"/>
                </a:solidFill>
              </a:rPr>
              <a:t>Darwin’s book has caused many changes in the way people think about science,  the world, and their place in it.</a:t>
            </a:r>
          </a:p>
        </p:txBody>
      </p:sp>
      <p:pic>
        <p:nvPicPr>
          <p:cNvPr id="3" name="Picture 2">
            <a:extLst>
              <a:ext uri="{FF2B5EF4-FFF2-40B4-BE49-F238E27FC236}">
                <a16:creationId xmlns:a16="http://schemas.microsoft.com/office/drawing/2014/main" id="{8AA07D70-7DD0-479A-B49A-34C27372E6B7}"/>
              </a:ext>
            </a:extLst>
          </p:cNvPr>
          <p:cNvPicPr/>
          <p:nvPr/>
        </p:nvPicPr>
        <p:blipFill>
          <a:blip r:embed="rId3" cstate="print">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458200" y="5486400"/>
            <a:ext cx="584835" cy="1257300"/>
          </a:xfrm>
          <a:prstGeom prst="rect">
            <a:avLst/>
          </a:prstGeom>
        </p:spPr>
      </p:pic>
    </p:spTree>
    <p:extLst>
      <p:ext uri="{BB962C8B-B14F-4D97-AF65-F5344CB8AC3E}">
        <p14:creationId xmlns:p14="http://schemas.microsoft.com/office/powerpoint/2010/main" val="483523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pic>
        <p:nvPicPr>
          <p:cNvPr id="1026" name="Picture 2" descr="http://www.rugusavay.com/wp-content/uploads/2013/01/Edwin-Hubble-Quote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887" y="228600"/>
            <a:ext cx="8721513" cy="64008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5D8AD574-B896-439E-9FAE-5083878B8901}"/>
              </a:ext>
            </a:extLst>
          </p:cNvPr>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04800" y="228600"/>
            <a:ext cx="584835" cy="1333500"/>
          </a:xfrm>
          <a:prstGeom prst="rect">
            <a:avLst/>
          </a:prstGeom>
        </p:spPr>
      </p:pic>
    </p:spTree>
    <p:extLst>
      <p:ext uri="{BB962C8B-B14F-4D97-AF65-F5344CB8AC3E}">
        <p14:creationId xmlns:p14="http://schemas.microsoft.com/office/powerpoint/2010/main" val="3811678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astrobob.areavoices.com/astrobob/images/Einstein_at_Mt_Wils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05573"/>
            <a:ext cx="4648200" cy="638489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5498881" y="250232"/>
            <a:ext cx="3142207" cy="1107996"/>
          </a:xfrm>
          <a:prstGeom prst="rect">
            <a:avLst/>
          </a:prstGeom>
          <a:noFill/>
        </p:spPr>
        <p:txBody>
          <a:bodyPr wrap="none" lIns="91440" tIns="45720" rIns="91440" bIns="45720">
            <a:spAutoFit/>
          </a:bodyPr>
          <a:lstStyle/>
          <a:p>
            <a:pPr algn="ctr"/>
            <a:r>
              <a:rPr lang="en-US" sz="6600" b="0" cap="none" spc="0" dirty="0">
                <a:ln w="18415" cmpd="sng">
                  <a:solidFill>
                    <a:sysClr val="windowText" lastClr="000000"/>
                  </a:solidFill>
                  <a:prstDash val="solid"/>
                </a:ln>
                <a:solidFill>
                  <a:srgbClr val="92D050"/>
                </a:solidFill>
                <a:effectLst>
                  <a:outerShdw blurRad="63500" dir="3600000" algn="tl" rotWithShape="0">
                    <a:srgbClr val="000000">
                      <a:alpha val="70000"/>
                    </a:srgbClr>
                  </a:outerShdw>
                </a:effectLst>
                <a:latin typeface="Arial Black" panose="020B0A04020102020204" pitchFamily="34" charset="0"/>
              </a:rPr>
              <a:t>E=mc</a:t>
            </a:r>
            <a:r>
              <a:rPr lang="en-US" sz="6600" b="0" cap="none" spc="0" baseline="30000" dirty="0">
                <a:ln w="18415" cmpd="sng">
                  <a:solidFill>
                    <a:sysClr val="windowText" lastClr="000000"/>
                  </a:solidFill>
                  <a:prstDash val="solid"/>
                </a:ln>
                <a:solidFill>
                  <a:srgbClr val="92D050"/>
                </a:solidFill>
                <a:effectLst>
                  <a:outerShdw blurRad="63500" dir="3600000" algn="tl" rotWithShape="0">
                    <a:srgbClr val="000000">
                      <a:alpha val="70000"/>
                    </a:srgbClr>
                  </a:outerShdw>
                </a:effectLst>
                <a:latin typeface="Arial Black" panose="020B0A04020102020204" pitchFamily="34" charset="0"/>
              </a:rPr>
              <a:t>2</a:t>
            </a:r>
          </a:p>
        </p:txBody>
      </p:sp>
      <p:sp>
        <p:nvSpPr>
          <p:cNvPr id="3" name="Rectangle 2"/>
          <p:cNvSpPr/>
          <p:nvPr/>
        </p:nvSpPr>
        <p:spPr>
          <a:xfrm>
            <a:off x="4746820" y="1744682"/>
            <a:ext cx="4579417" cy="3970318"/>
          </a:xfrm>
          <a:prstGeom prst="rect">
            <a:avLst/>
          </a:prstGeom>
          <a:noFill/>
        </p:spPr>
        <p:txBody>
          <a:bodyPr wrap="square" lIns="91440" tIns="45720" rIns="91440" bIns="45720">
            <a:spAutoFit/>
          </a:bodyPr>
          <a:lstStyle/>
          <a:p>
            <a:pPr algn="ctr"/>
            <a:r>
              <a:rPr lang="en-US" sz="3600" b="0" cap="none" spc="0" dirty="0">
                <a:ln w="18415" cmpd="sng">
                  <a:noFill/>
                  <a:prstDash val="solid"/>
                </a:ln>
                <a:solidFill>
                  <a:sysClr val="windowText" lastClr="000000"/>
                </a:solidFill>
                <a:effectLst>
                  <a:outerShdw blurRad="63500" dir="3600000" algn="tl" rotWithShape="0">
                    <a:srgbClr val="000000">
                      <a:alpha val="70000"/>
                    </a:srgbClr>
                  </a:outerShdw>
                </a:effectLst>
                <a:latin typeface="Arial Black" panose="020B0A04020102020204" pitchFamily="34" charset="0"/>
              </a:rPr>
              <a:t>Matter, Space, and Time are related.</a:t>
            </a:r>
          </a:p>
          <a:p>
            <a:pPr algn="ctr"/>
            <a:endParaRPr lang="en-US" b="0" cap="none" spc="0" dirty="0">
              <a:ln w="18415" cmpd="sng">
                <a:noFill/>
                <a:prstDash val="solid"/>
              </a:ln>
              <a:solidFill>
                <a:sysClr val="windowText" lastClr="000000"/>
              </a:solidFill>
              <a:effectLst>
                <a:outerShdw blurRad="63500" dir="3600000" algn="tl" rotWithShape="0">
                  <a:srgbClr val="000000">
                    <a:alpha val="70000"/>
                  </a:srgbClr>
                </a:outerShdw>
              </a:effectLst>
              <a:latin typeface="Arial Black" panose="020B0A04020102020204" pitchFamily="34" charset="0"/>
            </a:endParaRPr>
          </a:p>
          <a:p>
            <a:pPr algn="ctr"/>
            <a:endParaRPr lang="en-US" dirty="0">
              <a:ln w="18415" cmpd="sng">
                <a:noFill/>
                <a:prstDash val="solid"/>
              </a:ln>
              <a:solidFill>
                <a:sysClr val="windowText" lastClr="000000"/>
              </a:solidFill>
              <a:effectLst>
                <a:outerShdw blurRad="63500" dir="3600000" algn="tl" rotWithShape="0">
                  <a:srgbClr val="000000">
                    <a:alpha val="70000"/>
                  </a:srgbClr>
                </a:outerShdw>
              </a:effectLst>
              <a:latin typeface="Arial Black" panose="020B0A04020102020204" pitchFamily="34" charset="0"/>
            </a:endParaRPr>
          </a:p>
          <a:p>
            <a:pPr algn="ctr"/>
            <a:endParaRPr lang="en-US" b="0" cap="none" spc="0" dirty="0">
              <a:ln w="18415" cmpd="sng">
                <a:noFill/>
                <a:prstDash val="solid"/>
              </a:ln>
              <a:solidFill>
                <a:sysClr val="windowText" lastClr="000000"/>
              </a:solidFill>
              <a:effectLst>
                <a:outerShdw blurRad="63500" dir="3600000" algn="tl" rotWithShape="0">
                  <a:srgbClr val="000000">
                    <a:alpha val="70000"/>
                  </a:srgbClr>
                </a:outerShdw>
              </a:effectLst>
              <a:latin typeface="Arial Black" panose="020B0A04020102020204" pitchFamily="34" charset="0"/>
            </a:endParaRPr>
          </a:p>
          <a:p>
            <a:pPr algn="ctr"/>
            <a:r>
              <a:rPr lang="en-US" sz="3600" b="0" cap="none" spc="0" dirty="0">
                <a:ln w="18415" cmpd="sng">
                  <a:noFill/>
                  <a:prstDash val="solid"/>
                </a:ln>
                <a:solidFill>
                  <a:sysClr val="windowText" lastClr="000000"/>
                </a:solidFill>
                <a:effectLst>
                  <a:outerShdw blurRad="63500" dir="3600000" algn="tl" rotWithShape="0">
                    <a:srgbClr val="000000">
                      <a:alpha val="70000"/>
                    </a:srgbClr>
                  </a:outerShdw>
                </a:effectLst>
                <a:latin typeface="Arial Black" panose="020B0A04020102020204" pitchFamily="34" charset="0"/>
              </a:rPr>
              <a:t>Static Universe Theory</a:t>
            </a:r>
          </a:p>
          <a:p>
            <a:pPr algn="ctr"/>
            <a:endParaRPr lang="en-US" b="0" cap="none" spc="0" dirty="0">
              <a:ln w="18415" cmpd="sng">
                <a:noFill/>
                <a:prstDash val="solid"/>
              </a:ln>
              <a:solidFill>
                <a:sysClr val="windowText" lastClr="000000"/>
              </a:solidFill>
              <a:effectLst>
                <a:outerShdw blurRad="63500" dir="3600000" algn="tl" rotWithShape="0">
                  <a:srgbClr val="000000">
                    <a:alpha val="70000"/>
                  </a:srgbClr>
                </a:outerShdw>
              </a:effectLst>
              <a:latin typeface="Arial Black" panose="020B0A04020102020204" pitchFamily="34" charset="0"/>
            </a:endParaRPr>
          </a:p>
        </p:txBody>
      </p:sp>
      <p:pic>
        <p:nvPicPr>
          <p:cNvPr id="5" name="Picture 4">
            <a:extLst>
              <a:ext uri="{FF2B5EF4-FFF2-40B4-BE49-F238E27FC236}">
                <a16:creationId xmlns:a16="http://schemas.microsoft.com/office/drawing/2014/main" id="{F03973D0-2994-4182-8913-3BD25758952D}"/>
              </a:ext>
            </a:extLst>
          </p:cNvPr>
          <p:cNvPicPr/>
          <p:nvPr/>
        </p:nvPicPr>
        <p:blipFill>
          <a:blip r:embed="rId4" cstate="print">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30565" y="5274268"/>
            <a:ext cx="584835" cy="1333500"/>
          </a:xfrm>
          <a:prstGeom prst="rect">
            <a:avLst/>
          </a:prstGeom>
        </p:spPr>
      </p:pic>
    </p:spTree>
    <p:extLst>
      <p:ext uri="{BB962C8B-B14F-4D97-AF65-F5344CB8AC3E}">
        <p14:creationId xmlns:p14="http://schemas.microsoft.com/office/powerpoint/2010/main" val="34872557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57200"/>
            <a:ext cx="9144000" cy="5909310"/>
          </a:xfrm>
          <a:prstGeom prst="rect">
            <a:avLst/>
          </a:prstGeom>
          <a:noFill/>
        </p:spPr>
        <p:txBody>
          <a:bodyPr wrap="square" lIns="91440" tIns="45720" rIns="91440" bIns="45720">
            <a:spAutoFit/>
          </a:bodyPr>
          <a:lstStyle/>
          <a:p>
            <a:pPr algn="ctr"/>
            <a:r>
              <a:rPr lang="en-US" sz="5400" dirty="0">
                <a:ln w="0"/>
                <a:effectLst>
                  <a:outerShdw blurRad="38100" dist="19050" dir="2700000" algn="tl" rotWithShape="0">
                    <a:schemeClr val="dk1">
                      <a:alpha val="40000"/>
                    </a:schemeClr>
                  </a:outerShdw>
                </a:effectLst>
              </a:rPr>
              <a:t>Einstein realized that if time space and matter are tied together then they all must exist in order for any of them to exist.  </a:t>
            </a:r>
            <a:r>
              <a:rPr lang="en-US" sz="5400" dirty="0">
                <a:ln w="0"/>
                <a:solidFill>
                  <a:schemeClr val="tx2">
                    <a:lumMod val="60000"/>
                    <a:lumOff val="40000"/>
                  </a:schemeClr>
                </a:solidFill>
                <a:effectLst>
                  <a:outerShdw blurRad="38100" dist="19050" dir="2700000" algn="tl" rotWithShape="0">
                    <a:schemeClr val="dk1">
                      <a:alpha val="40000"/>
                    </a:schemeClr>
                  </a:outerShdw>
                </a:effectLst>
              </a:rPr>
              <a:t>His brain went immediately to where it took Hawking years to arrive.</a:t>
            </a:r>
          </a:p>
        </p:txBody>
      </p:sp>
      <p:pic>
        <p:nvPicPr>
          <p:cNvPr id="3" name="Picture 2">
            <a:extLst>
              <a:ext uri="{FF2B5EF4-FFF2-40B4-BE49-F238E27FC236}">
                <a16:creationId xmlns:a16="http://schemas.microsoft.com/office/drawing/2014/main" id="{089FB7A2-E6EA-4967-8FF7-1ED6A8467EF4}"/>
              </a:ext>
            </a:extLst>
          </p:cNvPr>
          <p:cNvPicPr/>
          <p:nvPr/>
        </p:nvPicPr>
        <p:blipFill>
          <a:blip r:embed="rId3" cstate="print">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0" y="5410200"/>
            <a:ext cx="584835" cy="1333500"/>
          </a:xfrm>
          <a:prstGeom prst="rect">
            <a:avLst/>
          </a:prstGeom>
        </p:spPr>
      </p:pic>
    </p:spTree>
    <p:extLst>
      <p:ext uri="{BB962C8B-B14F-4D97-AF65-F5344CB8AC3E}">
        <p14:creationId xmlns:p14="http://schemas.microsoft.com/office/powerpoint/2010/main" val="3962606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descr="http://www.interactions.org/quantumuniverse/qu2006/images/discovering_image_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400" y="228600"/>
            <a:ext cx="8636000" cy="6477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634999" y="4951274"/>
            <a:ext cx="7924801" cy="1754326"/>
          </a:xfrm>
          <a:prstGeom prst="rect">
            <a:avLst/>
          </a:prstGeom>
          <a:noFill/>
        </p:spPr>
        <p:txBody>
          <a:bodyPr wrap="square" lIns="91440" tIns="45720" rIns="91440" bIns="45720">
            <a:spAutoFit/>
          </a:bodyPr>
          <a:lstStyle/>
          <a:p>
            <a:pPr algn="ctr"/>
            <a:r>
              <a:rPr lang="en-US" sz="5400" b="0" cap="none" spc="0" dirty="0">
                <a:ln w="18415" cmpd="sng">
                  <a:noFill/>
                  <a:prstDash val="solid"/>
                </a:ln>
                <a:solidFill>
                  <a:srgbClr val="FFFFFF"/>
                </a:solidFill>
                <a:effectLst>
                  <a:outerShdw blurRad="63500" dir="3600000" algn="tl" rotWithShape="0">
                    <a:srgbClr val="000000">
                      <a:alpha val="70000"/>
                    </a:srgbClr>
                  </a:outerShdw>
                </a:effectLst>
                <a:latin typeface="Arial Black" panose="020B0A04020102020204" pitchFamily="34" charset="0"/>
              </a:rPr>
              <a:t>“I now see the need for a beginning.”</a:t>
            </a:r>
          </a:p>
        </p:txBody>
      </p:sp>
      <p:pic>
        <p:nvPicPr>
          <p:cNvPr id="4" name="Picture 3">
            <a:extLst>
              <a:ext uri="{FF2B5EF4-FFF2-40B4-BE49-F238E27FC236}">
                <a16:creationId xmlns:a16="http://schemas.microsoft.com/office/drawing/2014/main" id="{83C68536-0A78-430A-941C-2366D5951CDA}"/>
              </a:ext>
            </a:extLst>
          </p:cNvPr>
          <p:cNvPicPr/>
          <p:nvPr/>
        </p:nvPicPr>
        <p:blipFill>
          <a:blip r:embed="rId4" cstate="print">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153400" y="205740"/>
            <a:ext cx="584835" cy="1333500"/>
          </a:xfrm>
          <a:prstGeom prst="rect">
            <a:avLst/>
          </a:prstGeom>
        </p:spPr>
      </p:pic>
    </p:spTree>
    <p:extLst>
      <p:ext uri="{BB962C8B-B14F-4D97-AF65-F5344CB8AC3E}">
        <p14:creationId xmlns:p14="http://schemas.microsoft.com/office/powerpoint/2010/main" val="17816633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098" name="Picture 2" descr="http://www.prosebeforehos.com/wordpress/wp-content/uploads/2013/05/stephen-hawking-illusion-of-knowledge-quo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81000"/>
            <a:ext cx="7272454" cy="65532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D8A68928-9255-445C-B234-811C25412E46}"/>
              </a:ext>
            </a:extLst>
          </p:cNvPr>
          <p:cNvPicPr/>
          <p:nvPr/>
        </p:nvPicPr>
        <p:blipFill>
          <a:blip r:embed="rId4" cstate="print">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05800" y="5334000"/>
            <a:ext cx="584835" cy="1333500"/>
          </a:xfrm>
          <a:prstGeom prst="rect">
            <a:avLst/>
          </a:prstGeom>
        </p:spPr>
      </p:pic>
    </p:spTree>
    <p:extLst>
      <p:ext uri="{BB962C8B-B14F-4D97-AF65-F5344CB8AC3E}">
        <p14:creationId xmlns:p14="http://schemas.microsoft.com/office/powerpoint/2010/main" val="2911962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1026" name="Picture 2" descr="Image result for miller-urey">
            <a:extLst>
              <a:ext uri="{FF2B5EF4-FFF2-40B4-BE49-F238E27FC236}">
                <a16:creationId xmlns:a16="http://schemas.microsoft.com/office/drawing/2014/main" id="{CAB09B04-617A-4BB2-9D15-014E59E547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609600"/>
            <a:ext cx="5867400" cy="546320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D581A377-2971-4B99-A761-F8598FE156B3}"/>
              </a:ext>
            </a:extLst>
          </p:cNvPr>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305800" y="5406051"/>
            <a:ext cx="584835" cy="1333500"/>
          </a:xfrm>
          <a:prstGeom prst="rect">
            <a:avLst/>
          </a:prstGeom>
        </p:spPr>
      </p:pic>
    </p:spTree>
    <p:extLst>
      <p:ext uri="{BB962C8B-B14F-4D97-AF65-F5344CB8AC3E}">
        <p14:creationId xmlns:p14="http://schemas.microsoft.com/office/powerpoint/2010/main" val="3162158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122" name="Picture 2" descr="http://ecx.images-amazon.com/images/I/41jWBhjIY9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152400"/>
            <a:ext cx="3810000" cy="47625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graphics8.nytimes.com/images/2012/11/13/science/13BOOKS/13SCIB-superJumb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19600" y="1981200"/>
            <a:ext cx="4551908" cy="455858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191000" y="304800"/>
            <a:ext cx="4572000" cy="707886"/>
          </a:xfrm>
          <a:prstGeom prst="rect">
            <a:avLst/>
          </a:prstGeom>
        </p:spPr>
        <p:txBody>
          <a:bodyPr>
            <a:spAutoFit/>
          </a:bodyPr>
          <a:lstStyle/>
          <a:p>
            <a:r>
              <a:rPr lang="en-US" sz="2000" dirty="0">
                <a:solidFill>
                  <a:schemeClr val="bg1"/>
                </a:solidFill>
              </a:rPr>
              <a:t>In 1943, Oswald Avery was able to prove that DNA carried genetic information.</a:t>
            </a:r>
          </a:p>
        </p:txBody>
      </p:sp>
      <p:sp>
        <p:nvSpPr>
          <p:cNvPr id="3" name="Rectangle 2"/>
          <p:cNvSpPr/>
          <p:nvPr/>
        </p:nvSpPr>
        <p:spPr>
          <a:xfrm>
            <a:off x="155575" y="5216346"/>
            <a:ext cx="4572000" cy="1323439"/>
          </a:xfrm>
          <a:prstGeom prst="rect">
            <a:avLst/>
          </a:prstGeom>
        </p:spPr>
        <p:txBody>
          <a:bodyPr>
            <a:spAutoFit/>
          </a:bodyPr>
          <a:lstStyle/>
          <a:p>
            <a:r>
              <a:rPr lang="en-US" sz="2000" dirty="0">
                <a:solidFill>
                  <a:schemeClr val="bg1"/>
                </a:solidFill>
              </a:rPr>
              <a:t>In 1952, Watson and Crick at Cambridge University discovered the Double Helix structure of DNA.</a:t>
            </a:r>
          </a:p>
          <a:p>
            <a:r>
              <a:rPr lang="en-US" sz="2000" dirty="0">
                <a:solidFill>
                  <a:schemeClr val="bg1"/>
                </a:solidFill>
              </a:rPr>
              <a:t> </a:t>
            </a:r>
          </a:p>
        </p:txBody>
      </p:sp>
      <p:sp>
        <p:nvSpPr>
          <p:cNvPr id="4" name="Right Arrow 3"/>
          <p:cNvSpPr/>
          <p:nvPr/>
        </p:nvSpPr>
        <p:spPr>
          <a:xfrm>
            <a:off x="2286000" y="5925454"/>
            <a:ext cx="1894114" cy="409554"/>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rot="10800000">
            <a:off x="5334000" y="1012686"/>
            <a:ext cx="1894114" cy="409554"/>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16B14A89-B528-4C73-97BA-94FC4C50295B}"/>
              </a:ext>
            </a:extLst>
          </p:cNvPr>
          <p:cNvPicPr/>
          <p:nvPr/>
        </p:nvPicPr>
        <p:blipFill>
          <a:blip r:embed="rId5" cstate="print">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6673" y="5463481"/>
            <a:ext cx="584835" cy="1333500"/>
          </a:xfrm>
          <a:prstGeom prst="rect">
            <a:avLst/>
          </a:prstGeom>
        </p:spPr>
      </p:pic>
    </p:spTree>
    <p:extLst>
      <p:ext uri="{BB962C8B-B14F-4D97-AF65-F5344CB8AC3E}">
        <p14:creationId xmlns:p14="http://schemas.microsoft.com/office/powerpoint/2010/main" val="4086458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http://legacy.owensboro.kctcs.edu/gcaplan/anat/notes/doubleHelix.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0"/>
            <a:ext cx="4812694"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http://ghr.nlm.nih.gov/handbook/illustrations/dnastructure.jp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76800" y="1676400"/>
            <a:ext cx="4267200" cy="42672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F8F1D2D6-3CF3-4AFA-A44D-CC121D4DC469}"/>
              </a:ext>
            </a:extLst>
          </p:cNvPr>
          <p:cNvPicPr/>
          <p:nvPr/>
        </p:nvPicPr>
        <p:blipFill>
          <a:blip r:embed="rId5" cstate="print">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30565" y="5334000"/>
            <a:ext cx="584835" cy="1333500"/>
          </a:xfrm>
          <a:prstGeom prst="rect">
            <a:avLst/>
          </a:prstGeom>
        </p:spPr>
      </p:pic>
    </p:spTree>
    <p:extLst>
      <p:ext uri="{BB962C8B-B14F-4D97-AF65-F5344CB8AC3E}">
        <p14:creationId xmlns:p14="http://schemas.microsoft.com/office/powerpoint/2010/main" val="36381736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1535</TotalTime>
  <Words>1719</Words>
  <Application>Microsoft Office PowerPoint</Application>
  <PresentationFormat>On-screen Show (4:3)</PresentationFormat>
  <Paragraphs>99</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Arial Black</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Pastor</dc:creator>
  <cp:lastModifiedBy>Larry Campbell</cp:lastModifiedBy>
  <cp:revision>24</cp:revision>
  <cp:lastPrinted>2015-02-09T14:01:18Z</cp:lastPrinted>
  <dcterms:created xsi:type="dcterms:W3CDTF">2013-11-05T15:12:18Z</dcterms:created>
  <dcterms:modified xsi:type="dcterms:W3CDTF">2019-02-27T18:05:24Z</dcterms:modified>
</cp:coreProperties>
</file>